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2" r:id="rId7"/>
    <p:sldId id="261"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9" autoAdjust="0"/>
    <p:restoredTop sz="94660"/>
  </p:normalViewPr>
  <p:slideViewPr>
    <p:cSldViewPr snapToGrid="0">
      <p:cViewPr varScale="1">
        <p:scale>
          <a:sx n="73" d="100"/>
          <a:sy n="73" d="100"/>
        </p:scale>
        <p:origin x="576"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97BD575-327E-4FF6-A5AF-DB6E39B80F9C}" type="datetimeFigureOut">
              <a:rPr lang="en-US" smtClean="0"/>
              <a:t>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F2D699-307A-4264-ABB5-1A39EB46D094}" type="slidenum">
              <a:rPr lang="en-US" smtClean="0"/>
              <a:t>‹#›</a:t>
            </a:fld>
            <a:endParaRPr lang="en-US"/>
          </a:p>
        </p:txBody>
      </p:sp>
    </p:spTree>
    <p:extLst>
      <p:ext uri="{BB962C8B-B14F-4D97-AF65-F5344CB8AC3E}">
        <p14:creationId xmlns:p14="http://schemas.microsoft.com/office/powerpoint/2010/main" val="23110174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7BD575-327E-4FF6-A5AF-DB6E39B80F9C}" type="datetimeFigureOut">
              <a:rPr lang="en-US" smtClean="0"/>
              <a:t>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F2D699-307A-4264-ABB5-1A39EB46D094}" type="slidenum">
              <a:rPr lang="en-US" smtClean="0"/>
              <a:t>‹#›</a:t>
            </a:fld>
            <a:endParaRPr lang="en-US"/>
          </a:p>
        </p:txBody>
      </p:sp>
    </p:spTree>
    <p:extLst>
      <p:ext uri="{BB962C8B-B14F-4D97-AF65-F5344CB8AC3E}">
        <p14:creationId xmlns:p14="http://schemas.microsoft.com/office/powerpoint/2010/main" val="15967714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7BD575-327E-4FF6-A5AF-DB6E39B80F9C}" type="datetimeFigureOut">
              <a:rPr lang="en-US" smtClean="0"/>
              <a:t>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F2D699-307A-4264-ABB5-1A39EB46D094}" type="slidenum">
              <a:rPr lang="en-US" smtClean="0"/>
              <a:t>‹#›</a:t>
            </a:fld>
            <a:endParaRPr lang="en-US"/>
          </a:p>
        </p:txBody>
      </p:sp>
    </p:spTree>
    <p:extLst>
      <p:ext uri="{BB962C8B-B14F-4D97-AF65-F5344CB8AC3E}">
        <p14:creationId xmlns:p14="http://schemas.microsoft.com/office/powerpoint/2010/main" val="10225698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7BD575-327E-4FF6-A5AF-DB6E39B80F9C}" type="datetimeFigureOut">
              <a:rPr lang="en-US" smtClean="0"/>
              <a:t>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F2D699-307A-4264-ABB5-1A39EB46D094}" type="slidenum">
              <a:rPr lang="en-US" smtClean="0"/>
              <a:t>‹#›</a:t>
            </a:fld>
            <a:endParaRPr lang="en-US"/>
          </a:p>
        </p:txBody>
      </p:sp>
    </p:spTree>
    <p:extLst>
      <p:ext uri="{BB962C8B-B14F-4D97-AF65-F5344CB8AC3E}">
        <p14:creationId xmlns:p14="http://schemas.microsoft.com/office/powerpoint/2010/main" val="30360022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97BD575-327E-4FF6-A5AF-DB6E39B80F9C}" type="datetimeFigureOut">
              <a:rPr lang="en-US" smtClean="0"/>
              <a:t>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F2D699-307A-4264-ABB5-1A39EB46D094}" type="slidenum">
              <a:rPr lang="en-US" smtClean="0"/>
              <a:t>‹#›</a:t>
            </a:fld>
            <a:endParaRPr lang="en-US"/>
          </a:p>
        </p:txBody>
      </p:sp>
    </p:spTree>
    <p:extLst>
      <p:ext uri="{BB962C8B-B14F-4D97-AF65-F5344CB8AC3E}">
        <p14:creationId xmlns:p14="http://schemas.microsoft.com/office/powerpoint/2010/main" val="31435663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97BD575-327E-4FF6-A5AF-DB6E39B80F9C}" type="datetimeFigureOut">
              <a:rPr lang="en-US" smtClean="0"/>
              <a:t>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F2D699-307A-4264-ABB5-1A39EB46D094}" type="slidenum">
              <a:rPr lang="en-US" smtClean="0"/>
              <a:t>‹#›</a:t>
            </a:fld>
            <a:endParaRPr lang="en-US"/>
          </a:p>
        </p:txBody>
      </p:sp>
    </p:spTree>
    <p:extLst>
      <p:ext uri="{BB962C8B-B14F-4D97-AF65-F5344CB8AC3E}">
        <p14:creationId xmlns:p14="http://schemas.microsoft.com/office/powerpoint/2010/main" val="3119873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97BD575-327E-4FF6-A5AF-DB6E39B80F9C}" type="datetimeFigureOut">
              <a:rPr lang="en-US" smtClean="0"/>
              <a:t>2/6/2018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2F2D699-307A-4264-ABB5-1A39EB46D094}" type="slidenum">
              <a:rPr lang="en-US" smtClean="0"/>
              <a:t>‹#›</a:t>
            </a:fld>
            <a:endParaRPr lang="en-US"/>
          </a:p>
        </p:txBody>
      </p:sp>
    </p:spTree>
    <p:extLst>
      <p:ext uri="{BB962C8B-B14F-4D97-AF65-F5344CB8AC3E}">
        <p14:creationId xmlns:p14="http://schemas.microsoft.com/office/powerpoint/2010/main" val="499372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97BD575-327E-4FF6-A5AF-DB6E39B80F9C}" type="datetimeFigureOut">
              <a:rPr lang="en-US" smtClean="0"/>
              <a:t>2/6/2018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2F2D699-307A-4264-ABB5-1A39EB46D094}" type="slidenum">
              <a:rPr lang="en-US" smtClean="0"/>
              <a:t>‹#›</a:t>
            </a:fld>
            <a:endParaRPr lang="en-US"/>
          </a:p>
        </p:txBody>
      </p:sp>
    </p:spTree>
    <p:extLst>
      <p:ext uri="{BB962C8B-B14F-4D97-AF65-F5344CB8AC3E}">
        <p14:creationId xmlns:p14="http://schemas.microsoft.com/office/powerpoint/2010/main" val="6376654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97BD575-327E-4FF6-A5AF-DB6E39B80F9C}" type="datetimeFigureOut">
              <a:rPr lang="en-US" smtClean="0"/>
              <a:t>2/6/2018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2F2D699-307A-4264-ABB5-1A39EB46D094}" type="slidenum">
              <a:rPr lang="en-US" smtClean="0"/>
              <a:t>‹#›</a:t>
            </a:fld>
            <a:endParaRPr lang="en-US"/>
          </a:p>
        </p:txBody>
      </p:sp>
    </p:spTree>
    <p:extLst>
      <p:ext uri="{BB962C8B-B14F-4D97-AF65-F5344CB8AC3E}">
        <p14:creationId xmlns:p14="http://schemas.microsoft.com/office/powerpoint/2010/main" val="10117556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97BD575-327E-4FF6-A5AF-DB6E39B80F9C}" type="datetimeFigureOut">
              <a:rPr lang="en-US" smtClean="0"/>
              <a:t>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F2D699-307A-4264-ABB5-1A39EB46D094}" type="slidenum">
              <a:rPr lang="en-US" smtClean="0"/>
              <a:t>‹#›</a:t>
            </a:fld>
            <a:endParaRPr lang="en-US"/>
          </a:p>
        </p:txBody>
      </p:sp>
    </p:spTree>
    <p:extLst>
      <p:ext uri="{BB962C8B-B14F-4D97-AF65-F5344CB8AC3E}">
        <p14:creationId xmlns:p14="http://schemas.microsoft.com/office/powerpoint/2010/main" val="3851935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97BD575-327E-4FF6-A5AF-DB6E39B80F9C}" type="datetimeFigureOut">
              <a:rPr lang="en-US" smtClean="0"/>
              <a:t>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F2D699-307A-4264-ABB5-1A39EB46D094}" type="slidenum">
              <a:rPr lang="en-US" smtClean="0"/>
              <a:t>‹#›</a:t>
            </a:fld>
            <a:endParaRPr lang="en-US"/>
          </a:p>
        </p:txBody>
      </p:sp>
    </p:spTree>
    <p:extLst>
      <p:ext uri="{BB962C8B-B14F-4D97-AF65-F5344CB8AC3E}">
        <p14:creationId xmlns:p14="http://schemas.microsoft.com/office/powerpoint/2010/main" val="23142397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7BD575-327E-4FF6-A5AF-DB6E39B80F9C}" type="datetimeFigureOut">
              <a:rPr lang="en-US" smtClean="0"/>
              <a:t>2/6/2018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F2D699-307A-4264-ABB5-1A39EB46D094}" type="slidenum">
              <a:rPr lang="en-US" smtClean="0"/>
              <a:t>‹#›</a:t>
            </a:fld>
            <a:endParaRPr lang="en-US"/>
          </a:p>
        </p:txBody>
      </p:sp>
    </p:spTree>
    <p:extLst>
      <p:ext uri="{BB962C8B-B14F-4D97-AF65-F5344CB8AC3E}">
        <p14:creationId xmlns:p14="http://schemas.microsoft.com/office/powerpoint/2010/main" val="11652173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32856" y="1122363"/>
            <a:ext cx="9035143" cy="797877"/>
          </a:xfrm>
        </p:spPr>
        <p:txBody>
          <a:bodyPr>
            <a:normAutofit fontScale="90000"/>
          </a:bodyPr>
          <a:lstStyle/>
          <a:p>
            <a:r>
              <a:rPr lang="en-US" dirty="0" smtClean="0"/>
              <a:t>Events that lead America’s  involvement in W.W.I</a:t>
            </a:r>
            <a:endParaRPr lang="en-US" dirty="0"/>
          </a:p>
        </p:txBody>
      </p:sp>
      <p:sp>
        <p:nvSpPr>
          <p:cNvPr id="3" name="Subtitle 2"/>
          <p:cNvSpPr>
            <a:spLocks noGrp="1"/>
          </p:cNvSpPr>
          <p:nvPr>
            <p:ph type="subTitle" idx="1"/>
          </p:nvPr>
        </p:nvSpPr>
        <p:spPr>
          <a:xfrm>
            <a:off x="5162406" y="10342472"/>
            <a:ext cx="3616289" cy="1398157"/>
          </a:xfrm>
        </p:spPr>
        <p:txBody>
          <a:bodyPr/>
          <a:lstStyle/>
          <a:p>
            <a:endParaRPr lang="en-US" dirty="0"/>
          </a:p>
        </p:txBody>
      </p:sp>
      <p:pic>
        <p:nvPicPr>
          <p:cNvPr id="1026" name="Picture 2" descr="Image result for photos of W.W 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30118" y="1869891"/>
            <a:ext cx="7449459" cy="4870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72201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Poor Richard" pitchFamily="18" charset="0"/>
              </a:rPr>
              <a:t>The Sinking of the </a:t>
            </a:r>
            <a:r>
              <a:rPr lang="en-US" b="1" i="1" dirty="0" smtClean="0">
                <a:latin typeface="Poor Richard" pitchFamily="18" charset="0"/>
              </a:rPr>
              <a:t>Lusitania</a:t>
            </a:r>
            <a:r>
              <a:rPr lang="en-US" b="1" dirty="0" smtClean="0">
                <a:latin typeface="Poor Richard" pitchFamily="18" charset="0"/>
              </a:rPr>
              <a:t>: May 7, 1915 off the coast of Ireland</a:t>
            </a:r>
            <a:endParaRPr lang="en-US" dirty="0"/>
          </a:p>
        </p:txBody>
      </p:sp>
      <p:pic>
        <p:nvPicPr>
          <p:cNvPr id="4"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83644" y="1825624"/>
            <a:ext cx="7599767" cy="5029665"/>
          </a:xfrm>
        </p:spPr>
      </p:pic>
    </p:spTree>
    <p:extLst>
      <p:ext uri="{BB962C8B-B14F-4D97-AF65-F5344CB8AC3E}">
        <p14:creationId xmlns:p14="http://schemas.microsoft.com/office/powerpoint/2010/main" val="15050061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8686800" y="457201"/>
            <a:ext cx="1600201" cy="4080997"/>
          </a:xfrm>
        </p:spPr>
        <p:txBody>
          <a:bodyPr>
            <a:normAutofit fontScale="70000" lnSpcReduction="20000"/>
          </a:bodyPr>
          <a:lstStyle/>
          <a:p>
            <a:r>
              <a:rPr lang="en-US" dirty="0" smtClean="0"/>
              <a:t>As World War I progressed, Germany decided to use its U-boats (submarines) to try to stop ships carrying supplies to Great Britain.  In 1915, Germany declared that it would attack without warning any enemy ships operating in the waters </a:t>
            </a:r>
            <a:r>
              <a:rPr lang="en-US" smtClean="0"/>
              <a:t>around Great Britain.  </a:t>
            </a:r>
            <a:endParaRPr lang="en-US" dirty="0"/>
          </a:p>
        </p:txBody>
      </p:sp>
      <p:pic>
        <p:nvPicPr>
          <p:cNvPr id="4" name="Picture 3"/>
          <p:cNvPicPr>
            <a:picLocks noChangeAspect="1"/>
          </p:cNvPicPr>
          <p:nvPr/>
        </p:nvPicPr>
        <p:blipFill>
          <a:blip r:embed="rId2"/>
          <a:stretch>
            <a:fillRect/>
          </a:stretch>
        </p:blipFill>
        <p:spPr>
          <a:xfrm>
            <a:off x="1569156" y="1840089"/>
            <a:ext cx="6440521" cy="4096492"/>
          </a:xfrm>
          <a:prstGeom prst="rect">
            <a:avLst/>
          </a:prstGeom>
        </p:spPr>
      </p:pic>
      <p:sp>
        <p:nvSpPr>
          <p:cNvPr id="3" name="Title 2"/>
          <p:cNvSpPr>
            <a:spLocks noGrp="1"/>
          </p:cNvSpPr>
          <p:nvPr>
            <p:ph type="title"/>
          </p:nvPr>
        </p:nvSpPr>
        <p:spPr>
          <a:xfrm>
            <a:off x="1374423" y="674511"/>
            <a:ext cx="6324600" cy="762000"/>
          </a:xfrm>
        </p:spPr>
        <p:txBody>
          <a:bodyPr>
            <a:normAutofit/>
          </a:bodyPr>
          <a:lstStyle/>
          <a:p>
            <a:pPr algn="l"/>
            <a:r>
              <a:rPr lang="en-US" sz="2800" dirty="0"/>
              <a:t>German unrestricted submarine warfare</a:t>
            </a:r>
            <a:endParaRPr lang="en-US" sz="2800" dirty="0"/>
          </a:p>
        </p:txBody>
      </p:sp>
    </p:spTree>
    <p:extLst>
      <p:ext uri="{BB962C8B-B14F-4D97-AF65-F5344CB8AC3E}">
        <p14:creationId xmlns:p14="http://schemas.microsoft.com/office/powerpoint/2010/main" val="19449811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77244" y="2427111"/>
            <a:ext cx="3894667" cy="2585323"/>
          </a:xfrm>
          <a:prstGeom prst="rect">
            <a:avLst/>
          </a:prstGeom>
        </p:spPr>
        <p:txBody>
          <a:bodyPr wrap="square">
            <a:spAutoFit/>
          </a:bodyPr>
          <a:lstStyle/>
          <a:p>
            <a:pPr marL="45720" indent="0">
              <a:buNone/>
            </a:pPr>
            <a:r>
              <a:rPr lang="en-US" dirty="0" smtClean="0">
                <a:solidFill>
                  <a:schemeClr val="tx1"/>
                </a:solidFill>
                <a:latin typeface="Andalus" pitchFamily="18" charset="-78"/>
                <a:cs typeface="Andalus" pitchFamily="18" charset="-78"/>
              </a:rPr>
              <a:t>Propaganda was produced in the United States by an organization known as the Committee on Public Information.  Joseph Creel was the leader of the group.  </a:t>
            </a:r>
            <a:r>
              <a:rPr lang="en-US" b="1" dirty="0" smtClean="0">
                <a:solidFill>
                  <a:schemeClr val="tx1"/>
                </a:solidFill>
                <a:latin typeface="Andalus" pitchFamily="18" charset="-78"/>
                <a:cs typeface="Andalus" pitchFamily="18" charset="-78"/>
              </a:rPr>
              <a:t>Propaganda, in general, is information designed to make people feel passionately about a cause </a:t>
            </a:r>
            <a:r>
              <a:rPr lang="en-US" dirty="0" smtClean="0">
                <a:solidFill>
                  <a:schemeClr val="tx1"/>
                </a:solidFill>
                <a:latin typeface="Andalus" pitchFamily="18" charset="-78"/>
                <a:cs typeface="Andalus" pitchFamily="18" charset="-78"/>
              </a:rPr>
              <a:t>– often using incomplete, exaggerated, or dubious information. </a:t>
            </a:r>
            <a:endParaRPr lang="en-US" dirty="0">
              <a:solidFill>
                <a:schemeClr val="tx1"/>
              </a:solidFill>
              <a:latin typeface="Andalus" pitchFamily="18" charset="-78"/>
              <a:cs typeface="Andalus" pitchFamily="18" charset="-78"/>
            </a:endParaRPr>
          </a:p>
        </p:txBody>
      </p:sp>
      <p:sp>
        <p:nvSpPr>
          <p:cNvPr id="3" name="Title 2"/>
          <p:cNvSpPr>
            <a:spLocks noGrp="1"/>
          </p:cNvSpPr>
          <p:nvPr>
            <p:ph type="title"/>
          </p:nvPr>
        </p:nvSpPr>
        <p:spPr/>
        <p:txBody>
          <a:bodyPr/>
          <a:lstStyle/>
          <a:p>
            <a:r>
              <a:rPr lang="en-US" dirty="0" smtClean="0"/>
              <a:t>                              PROPAGANDA</a:t>
            </a:r>
            <a:endParaRPr lang="en-US" dirty="0"/>
          </a:p>
        </p:txBody>
      </p:sp>
      <p:sp>
        <p:nvSpPr>
          <p:cNvPr id="9" name="Content Placeholder 8"/>
          <p:cNvSpPr>
            <a:spLocks noGrp="1"/>
          </p:cNvSpPr>
          <p:nvPr>
            <p:ph idx="1"/>
          </p:nvPr>
        </p:nvSpPr>
        <p:spPr/>
        <p:txBody>
          <a:bodyPr/>
          <a:lstStyle/>
          <a:p>
            <a:endParaRPr lang="en-US" dirty="0"/>
          </a:p>
        </p:txBody>
      </p:sp>
      <p:pic>
        <p:nvPicPr>
          <p:cNvPr id="8" name="Content Placeholder 9"/>
          <p:cNvPicPr>
            <a:picLocks noGrp="1" noChangeAspect="1"/>
          </p:cNvPicPr>
          <p:nvPr>
            <p:ph sz="half" idx="4294967295"/>
          </p:nvPr>
        </p:nvPicPr>
        <p:blipFill>
          <a:blip r:embed="rId2">
            <a:extLst>
              <a:ext uri="{28A0092B-C50C-407E-A947-70E740481C1C}">
                <a14:useLocalDpi xmlns:a14="http://schemas.microsoft.com/office/drawing/2010/main" val="0"/>
              </a:ext>
            </a:extLst>
          </a:blip>
          <a:stretch>
            <a:fillRect/>
          </a:stretch>
        </p:blipFill>
        <p:spPr>
          <a:xfrm>
            <a:off x="7698196" y="1960562"/>
            <a:ext cx="2965450" cy="4351338"/>
          </a:xfrm>
        </p:spPr>
      </p:pic>
    </p:spTree>
    <p:extLst>
      <p:ext uri="{BB962C8B-B14F-4D97-AF65-F5344CB8AC3E}">
        <p14:creationId xmlns:p14="http://schemas.microsoft.com/office/powerpoint/2010/main" val="100621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ZIMMERMANN TELEGRAM</a:t>
            </a:r>
            <a:endParaRPr lang="en-US" dirty="0"/>
          </a:p>
        </p:txBody>
      </p:sp>
      <p:sp>
        <p:nvSpPr>
          <p:cNvPr id="4" name="Content Placeholder 3"/>
          <p:cNvSpPr>
            <a:spLocks noGrp="1"/>
          </p:cNvSpPr>
          <p:nvPr>
            <p:ph sz="half" idx="2"/>
          </p:nvPr>
        </p:nvSpPr>
        <p:spPr/>
        <p:txBody>
          <a:bodyPr>
            <a:normAutofit fontScale="92500" lnSpcReduction="10000"/>
          </a:bodyPr>
          <a:lstStyle/>
          <a:p>
            <a:r>
              <a:rPr lang="en-US" dirty="0" smtClean="0">
                <a:solidFill>
                  <a:schemeClr val="tx1"/>
                </a:solidFill>
                <a:latin typeface="Andalus" pitchFamily="18" charset="-78"/>
                <a:cs typeface="Andalus" pitchFamily="18" charset="-78"/>
              </a:rPr>
              <a:t>In the Zimmermann Telegram, German Secretary of State Arthur Zimmermann suggested that Mexico should attack the United States. His hope was that if the US was occupied at home by a domestic war, they could not enter the war with Germany.  In return, Zimmerman promised, they would help Mexico win back the land it had ceded to the United States – New Mexico, Texas and Arizona.</a:t>
            </a:r>
          </a:p>
          <a:p>
            <a:endParaRPr lang="en-US" dirty="0"/>
          </a:p>
        </p:txBody>
      </p:sp>
      <p:pic>
        <p:nvPicPr>
          <p:cNvPr id="5" name="Content Placeholder 6"/>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528353" y="1958100"/>
            <a:ext cx="4412229" cy="4743146"/>
          </a:xfrm>
        </p:spPr>
      </p:pic>
    </p:spTree>
    <p:extLst>
      <p:ext uri="{BB962C8B-B14F-4D97-AF65-F5344CB8AC3E}">
        <p14:creationId xmlns:p14="http://schemas.microsoft.com/office/powerpoint/2010/main" val="20083040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Poor Richard" pitchFamily="18" charset="0"/>
              </a:rPr>
              <a:t>World War I: “To Make the World safe for democracy”</a:t>
            </a:r>
            <a:endParaRPr lang="en-US" dirty="0"/>
          </a:p>
        </p:txBody>
      </p:sp>
      <p:sp>
        <p:nvSpPr>
          <p:cNvPr id="3" name="Content Placeholder 2"/>
          <p:cNvSpPr>
            <a:spLocks noGrp="1"/>
          </p:cNvSpPr>
          <p:nvPr>
            <p:ph idx="1"/>
          </p:nvPr>
        </p:nvSpPr>
        <p:spPr/>
        <p:txBody>
          <a:bodyPr>
            <a:normAutofit fontScale="92500" lnSpcReduction="10000"/>
          </a:bodyPr>
          <a:lstStyle/>
          <a:p>
            <a:pPr marL="45720" indent="0">
              <a:buNone/>
            </a:pPr>
            <a:r>
              <a:rPr lang="en-US" dirty="0" smtClean="0">
                <a:solidFill>
                  <a:schemeClr val="tx1"/>
                </a:solidFill>
                <a:latin typeface="Andalus" pitchFamily="18" charset="-78"/>
                <a:cs typeface="Andalus" pitchFamily="18" charset="-78"/>
              </a:rPr>
              <a:t>Woodrow Wilson asked Congress to declare war against the Central Powers in April of 1917, immediately after the Tsar had been overthrown and replaced by the democratically elected Duma.  Wilson gave the United States several reasons to fight in World War I: </a:t>
            </a:r>
            <a:br>
              <a:rPr lang="en-US" dirty="0" smtClean="0">
                <a:solidFill>
                  <a:schemeClr val="tx1"/>
                </a:solidFill>
                <a:latin typeface="Andalus" pitchFamily="18" charset="-78"/>
                <a:cs typeface="Andalus" pitchFamily="18" charset="-78"/>
              </a:rPr>
            </a:br>
            <a:endParaRPr lang="en-US" dirty="0" smtClean="0">
              <a:solidFill>
                <a:schemeClr val="tx1"/>
              </a:solidFill>
              <a:latin typeface="Andalus" pitchFamily="18" charset="-78"/>
              <a:cs typeface="Andalus" pitchFamily="18" charset="-78"/>
            </a:endParaRPr>
          </a:p>
          <a:p>
            <a:pPr>
              <a:buFont typeface="Wingdings" pitchFamily="2" charset="2"/>
              <a:buChar char="v"/>
            </a:pPr>
            <a:r>
              <a:rPr lang="en-US" dirty="0" smtClean="0">
                <a:solidFill>
                  <a:schemeClr val="tx1"/>
                </a:solidFill>
                <a:latin typeface="Andalus" pitchFamily="18" charset="-78"/>
                <a:cs typeface="Andalus" pitchFamily="18" charset="-78"/>
              </a:rPr>
              <a:t>World War I would be a war for “Freedom of the Seas.”</a:t>
            </a:r>
          </a:p>
          <a:p>
            <a:pPr>
              <a:buFont typeface="Wingdings" pitchFamily="2" charset="2"/>
              <a:buChar char="v"/>
            </a:pPr>
            <a:r>
              <a:rPr lang="en-US" dirty="0" smtClean="0">
                <a:solidFill>
                  <a:schemeClr val="tx1"/>
                </a:solidFill>
                <a:latin typeface="Andalus" pitchFamily="18" charset="-78"/>
                <a:cs typeface="Andalus" pitchFamily="18" charset="-78"/>
              </a:rPr>
              <a:t>World War I would be “A War To End all War.”</a:t>
            </a:r>
          </a:p>
          <a:p>
            <a:pPr>
              <a:buFont typeface="Wingdings" pitchFamily="2" charset="2"/>
              <a:buChar char="v"/>
            </a:pPr>
            <a:r>
              <a:rPr lang="en-US" dirty="0" smtClean="0">
                <a:solidFill>
                  <a:schemeClr val="tx1"/>
                </a:solidFill>
                <a:latin typeface="Andalus" pitchFamily="18" charset="-78"/>
                <a:cs typeface="Andalus" pitchFamily="18" charset="-78"/>
              </a:rPr>
              <a:t>World War I would be “A War to Make the World Safe for Democracy.”</a:t>
            </a:r>
          </a:p>
          <a:p>
            <a:pPr marL="45720" indent="0">
              <a:buNone/>
            </a:pPr>
            <a:endParaRPr lang="en-US" dirty="0" smtClean="0">
              <a:solidFill>
                <a:schemeClr val="tx1"/>
              </a:solidFill>
              <a:latin typeface="Andalus" pitchFamily="18" charset="-78"/>
              <a:cs typeface="Andalus" pitchFamily="18" charset="-78"/>
            </a:endParaRPr>
          </a:p>
          <a:p>
            <a:pPr marL="45720" indent="0">
              <a:buNone/>
            </a:pPr>
            <a:r>
              <a:rPr lang="en-US" dirty="0" smtClean="0">
                <a:solidFill>
                  <a:schemeClr val="tx1"/>
                </a:solidFill>
                <a:latin typeface="Andalus" pitchFamily="18" charset="-78"/>
                <a:cs typeface="Andalus" pitchFamily="18" charset="-78"/>
              </a:rPr>
              <a:t>Since Russia was now democratic as well, all of the Allies – Great Britain, France, Russia, and now the United States – were democratic governments.</a:t>
            </a:r>
          </a:p>
          <a:p>
            <a:endParaRPr lang="en-US" dirty="0"/>
          </a:p>
        </p:txBody>
      </p:sp>
    </p:spTree>
    <p:extLst>
      <p:ext uri="{BB962C8B-B14F-4D97-AF65-F5344CB8AC3E}">
        <p14:creationId xmlns:p14="http://schemas.microsoft.com/office/powerpoint/2010/main" val="16220460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17157850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TotalTime>
  <Words>265</Words>
  <Application>Microsoft Office PowerPoint</Application>
  <PresentationFormat>Widescreen</PresentationFormat>
  <Paragraphs>15</Paragraphs>
  <Slides>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Andalus</vt:lpstr>
      <vt:lpstr>Arial</vt:lpstr>
      <vt:lpstr>Calibri</vt:lpstr>
      <vt:lpstr>Calibri Light</vt:lpstr>
      <vt:lpstr>Poor Richard</vt:lpstr>
      <vt:lpstr>Wingdings</vt:lpstr>
      <vt:lpstr>Office Theme</vt:lpstr>
      <vt:lpstr>Events that lead America’s  involvement in W.W.I</vt:lpstr>
      <vt:lpstr>The Sinking of the Lusitania: May 7, 1915 off the coast of Ireland</vt:lpstr>
      <vt:lpstr>German unrestricted submarine warfare</vt:lpstr>
      <vt:lpstr>                              PROPAGANDA</vt:lpstr>
      <vt:lpstr>           ZIMMERMANN TELEGRAM</vt:lpstr>
      <vt:lpstr>World War I: “To Make the World safe for democracy”</vt:lpstr>
      <vt:lpstr>PowerPoint Presentation</vt:lpstr>
    </vt:vector>
  </TitlesOfParts>
  <Company>Virginia Beach City Public Schools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Events that lead America’s  involvement in W.W.I</dc:title>
  <dc:creator>Vickie J. Dean</dc:creator>
  <cp:lastModifiedBy>Vickie J. Dean</cp:lastModifiedBy>
  <cp:revision>6</cp:revision>
  <dcterms:created xsi:type="dcterms:W3CDTF">2018-02-06T14:47:11Z</dcterms:created>
  <dcterms:modified xsi:type="dcterms:W3CDTF">2018-02-06T15:03:58Z</dcterms:modified>
</cp:coreProperties>
</file>